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60" r:id="rId3"/>
    <p:sldId id="259" r:id="rId4"/>
    <p:sldId id="261" r:id="rId5"/>
    <p:sldId id="266" r:id="rId6"/>
    <p:sldId id="262" r:id="rId7"/>
    <p:sldId id="263" r:id="rId8"/>
    <p:sldId id="264" r:id="rId9"/>
    <p:sldId id="265" r:id="rId10"/>
    <p:sldId id="267" r:id="rId1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4" d="100"/>
          <a:sy n="74" d="100"/>
        </p:scale>
        <p:origin x="-1044" y="-9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2"/>
      </p:bgRef>
    </p:bg>
    <p:spTree>
      <p:nvGrpSpPr>
        <p:cNvPr id="1" name=""/>
        <p:cNvGrpSpPr/>
        <p:nvPr/>
      </p:nvGrpSpPr>
      <p:grpSpPr>
        <a:xfrm>
          <a:off x="0" y="0"/>
          <a:ext cx="0" cy="0"/>
          <a:chOff x="0" y="0"/>
          <a:chExt cx="0" cy="0"/>
        </a:xfrm>
      </p:grpSpPr>
      <p:sp>
        <p:nvSpPr>
          <p:cNvPr id="7" name="Freeform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8" name="Freeform 7"/>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Title 8"/>
          <p:cNvSpPr>
            <a:spLocks noGrp="1"/>
          </p:cNvSpPr>
          <p:nvPr>
            <p:ph type="ctrTitle"/>
          </p:nvPr>
        </p:nvSpPr>
        <p:spPr>
          <a:xfrm>
            <a:off x="429064" y="3337560"/>
            <a:ext cx="6480048" cy="2301240"/>
          </a:xfrm>
        </p:spPr>
        <p:txBody>
          <a:bodyPr rIns="45720" anchor="t"/>
          <a:lstStyle>
            <a:lvl1pPr algn="r">
              <a:defRPr lang="en-US" b="1" cap="all" baseline="0" dirty="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433050" y="1544812"/>
            <a:ext cx="6480048" cy="1752600"/>
          </a:xfrm>
        </p:spPr>
        <p:txBody>
          <a:bodyPr tIns="0" rIns="45720" bIns="0" anchor="b">
            <a:normAutofit/>
          </a:bodyPr>
          <a:lstStyle>
            <a:lvl1pPr marL="0" indent="0" algn="r">
              <a:buNone/>
              <a:defRPr sz="2000">
                <a:solidFill>
                  <a:schemeClr val="tx1"/>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28E94F33-2ED7-40F2-BF05-E2C7E6089EC4}" type="datetimeFigureOut">
              <a:rPr lang="en-US" smtClean="0"/>
              <a:t>3/16/2011</a:t>
            </a:fld>
            <a:endParaRPr lang="en-US"/>
          </a:p>
        </p:txBody>
      </p:sp>
      <p:sp>
        <p:nvSpPr>
          <p:cNvPr id="19" name="Footer Placeholder 18"/>
          <p:cNvSpPr>
            <a:spLocks noGrp="1"/>
          </p:cNvSpPr>
          <p:nvPr>
            <p:ph type="ftr" sz="quarter" idx="11"/>
          </p:nvPr>
        </p:nvSpPr>
        <p:spPr/>
        <p:txBody>
          <a:bodyPr/>
          <a:lstStyle/>
          <a:p>
            <a:endParaRPr lang="en-US"/>
          </a:p>
        </p:txBody>
      </p:sp>
      <p:sp>
        <p:nvSpPr>
          <p:cNvPr id="27" name="Slide Number Placeholder 26"/>
          <p:cNvSpPr>
            <a:spLocks noGrp="1"/>
          </p:cNvSpPr>
          <p:nvPr>
            <p:ph type="sldNum" sz="quarter" idx="12"/>
          </p:nvPr>
        </p:nvSpPr>
        <p:spPr/>
        <p:txBody>
          <a:bodyPr/>
          <a:lstStyle/>
          <a:p>
            <a:fld id="{57DCBF4F-9D8E-4D70-A4B8-1281E8965781}" type="slidenum">
              <a:rPr lang="en-US" smtClean="0"/>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28E94F33-2ED7-40F2-BF05-E2C7E6089EC4}" type="datetimeFigureOut">
              <a:rPr lang="en-US" smtClean="0"/>
              <a:t>3/16/2011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7DCBF4F-9D8E-4D70-A4B8-1281E8965781}"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28E94F33-2ED7-40F2-BF05-E2C7E6089EC4}" type="datetimeFigureOut">
              <a:rPr lang="en-US" smtClean="0"/>
              <a:t>3/16/2011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7DCBF4F-9D8E-4D70-A4B8-1281E8965781}"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a:defRPr/>
            </a:lvl1p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28E94F33-2ED7-40F2-BF05-E2C7E6089EC4}" type="datetimeFigureOut">
              <a:rPr lang="en-US" smtClean="0"/>
              <a:t>3/16/2011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7DCBF4F-9D8E-4D70-A4B8-1281E8965781}"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2"/>
      </p:bgRef>
    </p:bg>
    <p:spTree>
      <p:nvGrpSpPr>
        <p:cNvPr id="1" name=""/>
        <p:cNvGrpSpPr/>
        <p:nvPr/>
      </p:nvGrpSpPr>
      <p:grpSpPr>
        <a:xfrm>
          <a:off x="0" y="0"/>
          <a:ext cx="0" cy="0"/>
          <a:chOff x="0" y="0"/>
          <a:chExt cx="0" cy="0"/>
        </a:xfrm>
      </p:grpSpPr>
      <p:sp>
        <p:nvSpPr>
          <p:cNvPr id="7" name="Freeform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9" name="Freeform 8"/>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2" name="Title 1"/>
          <p:cNvSpPr>
            <a:spLocks noGrp="1"/>
          </p:cNvSpPr>
          <p:nvPr>
            <p:ph type="title"/>
          </p:nvPr>
        </p:nvSpPr>
        <p:spPr>
          <a:xfrm>
            <a:off x="685800" y="3583837"/>
            <a:ext cx="6629400" cy="1826363"/>
          </a:xfrm>
        </p:spPr>
        <p:txBody>
          <a:bodyPr tIns="0" bIns="0" anchor="t"/>
          <a:lstStyle>
            <a:lvl1pPr algn="l">
              <a:buNone/>
              <a:defRPr sz="4200" b="1" cap="none" baseline="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685800" y="2485800"/>
            <a:ext cx="6629400" cy="1066688"/>
          </a:xfrm>
        </p:spPr>
        <p:txBody>
          <a:bodyPr lIns="45720" tIns="0" rIns="45720" bIns="0" anchor="b"/>
          <a:lstStyle>
            <a:lvl1pPr marL="0" indent="0" algn="l">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28E94F33-2ED7-40F2-BF05-E2C7E6089EC4}" type="datetimeFigureOut">
              <a:rPr lang="en-US" smtClean="0"/>
              <a:t>3/16/2011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7DCBF4F-9D8E-4D70-A4B8-1281E8965781}" type="slidenum">
              <a:rPr lang="en-US" smtClean="0"/>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467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26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28E94F33-2ED7-40F2-BF05-E2C7E6089EC4}" type="datetimeFigureOut">
              <a:rPr lang="en-US" smtClean="0"/>
              <a:t>3/16/2011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7DCBF4F-9D8E-4D70-A4B8-1281E8965781}"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86400"/>
            <a:ext cx="4040188"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5486400"/>
            <a:ext cx="4041775"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516912"/>
            <a:ext cx="4040188"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516912"/>
            <a:ext cx="4041775"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28E94F33-2ED7-40F2-BF05-E2C7E6089EC4}" type="datetimeFigureOut">
              <a:rPr lang="en-US" smtClean="0"/>
              <a:t>3/16/2011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7DCBF4F-9D8E-4D70-A4B8-1281E8965781}"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320"/>
            <a:ext cx="7470648" cy="1143000"/>
          </a:xfrm>
        </p:spPr>
        <p:txBody>
          <a:bodyPr anchor="ctr"/>
          <a:lstStyle>
            <a:lvl1pPr algn="l">
              <a:defRPr sz="4600"/>
            </a:lvl1pPr>
          </a:lstStyle>
          <a:p>
            <a:r>
              <a:rPr kumimoji="0" lang="en-US" smtClean="0"/>
              <a:t>Click to edit Master title style</a:t>
            </a:r>
            <a:endParaRPr kumimoji="0" lang="en-US"/>
          </a:p>
        </p:txBody>
      </p:sp>
      <p:sp>
        <p:nvSpPr>
          <p:cNvPr id="7" name="Date Placeholder 6"/>
          <p:cNvSpPr>
            <a:spLocks noGrp="1"/>
          </p:cNvSpPr>
          <p:nvPr>
            <p:ph type="dt" sz="half" idx="10"/>
          </p:nvPr>
        </p:nvSpPr>
        <p:spPr/>
        <p:txBody>
          <a:bodyPr/>
          <a:lstStyle/>
          <a:p>
            <a:fld id="{28E94F33-2ED7-40F2-BF05-E2C7E6089EC4}" type="datetimeFigureOut">
              <a:rPr lang="en-US" smtClean="0"/>
              <a:t>3/16/2011</a:t>
            </a:fld>
            <a:endParaRPr lang="en-US"/>
          </a:p>
        </p:txBody>
      </p:sp>
      <p:sp>
        <p:nvSpPr>
          <p:cNvPr id="8" name="Slide Number Placeholder 7"/>
          <p:cNvSpPr>
            <a:spLocks noGrp="1"/>
          </p:cNvSpPr>
          <p:nvPr>
            <p:ph type="sldNum" sz="quarter" idx="11"/>
          </p:nvPr>
        </p:nvSpPr>
        <p:spPr/>
        <p:txBody>
          <a:bodyPr/>
          <a:lstStyle/>
          <a:p>
            <a:fld id="{57DCBF4F-9D8E-4D70-A4B8-1281E8965781}" type="slidenum">
              <a:rPr lang="en-US" smtClean="0"/>
              <a:t>‹#›</a:t>
            </a:fld>
            <a:endParaRPr lang="en-US"/>
          </a:p>
        </p:txBody>
      </p:sp>
      <p:sp>
        <p:nvSpPr>
          <p:cNvPr id="9" name="Footer Placeholder 8"/>
          <p:cNvSpPr>
            <a:spLocks noGrp="1"/>
          </p:cNvSpPr>
          <p:nvPr>
            <p:ph type="ftr" sz="quarter" idx="12"/>
          </p:nvPr>
        </p:nvSpPr>
        <p:spPr/>
        <p:txBody>
          <a:bodyPr/>
          <a:lstStyle/>
          <a:p>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8E94F33-2ED7-40F2-BF05-E2C7E6089EC4}" type="datetimeFigureOut">
              <a:rPr lang="en-US" smtClean="0"/>
              <a:t>3/16/2011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7DCBF4F-9D8E-4D70-A4B8-1281E8965781}"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1185528"/>
            <a:ext cx="3200400" cy="730250"/>
          </a:xfrm>
        </p:spPr>
        <p:txBody>
          <a:bodyPr tIns="0" bIns="0" anchor="t"/>
          <a:lstStyle>
            <a:lvl1pPr algn="l">
              <a:buNone/>
              <a:defRPr sz="1800" b="1">
                <a:solidFill>
                  <a:schemeClr val="accent1"/>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214424"/>
            <a:ext cx="27432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1981200"/>
            <a:ext cx="7086600" cy="3810000"/>
          </a:xfrm>
        </p:spPr>
        <p:txBody>
          <a:bodyPr/>
          <a:lstStyle>
            <a:lvl1pPr>
              <a:defRPr sz="2800"/>
            </a:lvl1pPr>
            <a:lvl2pPr>
              <a:defRPr sz="2400"/>
            </a:lvl2pPr>
            <a:lvl3pPr>
              <a:defRPr sz="22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28E94F33-2ED7-40F2-BF05-E2C7E6089EC4}" type="datetimeFigureOut">
              <a:rPr lang="en-US" smtClean="0"/>
              <a:t>3/16/2011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156448" y="6422064"/>
            <a:ext cx="762000" cy="365125"/>
          </a:xfrm>
        </p:spPr>
        <p:txBody>
          <a:bodyPr/>
          <a:lstStyle/>
          <a:p>
            <a:fld id="{57DCBF4F-9D8E-4D70-A4B8-1281E8965781}"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556732" y="1705709"/>
            <a:ext cx="3053868" cy="1253808"/>
          </a:xfrm>
        </p:spPr>
        <p:txBody>
          <a:bodyPr anchor="b"/>
          <a:lstStyle>
            <a:lvl1pPr algn="l">
              <a:buNone/>
              <a:defRPr sz="2200" b="1">
                <a:solidFill>
                  <a:schemeClr val="accent1"/>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065628" y="1019907"/>
            <a:ext cx="4114800" cy="4114800"/>
          </a:xfrm>
          <a:prstGeom prst="ellipse">
            <a:avLst/>
          </a:prstGeom>
          <a:solidFill>
            <a:schemeClr val="bg2">
              <a:shade val="50000"/>
            </a:schemeClr>
          </a:solidFill>
          <a:ln w="50800" cap="flat">
            <a:solidFill>
              <a:schemeClr val="bg2"/>
            </a:solidFill>
            <a:miter lim="800000"/>
          </a:ln>
          <a:effectLst>
            <a:outerShdw blurRad="152000" dist="345000" dir="5400000" sx="-80000" sy="-18000" rotWithShape="0">
              <a:srgbClr val="000000">
                <a:alpha val="25000"/>
              </a:srgbClr>
            </a:outerShdw>
          </a:effectLst>
          <a:scene3d>
            <a:camera prst="orthographicFront"/>
            <a:lightRig rig="contrasting" dir="t">
              <a:rot lat="0" lon="0" rev="2400000"/>
            </a:lightRig>
          </a:scene3d>
          <a:sp3d contourW="7620">
            <a:bevelT w="63500" h="63500"/>
            <a:contourClr>
              <a:schemeClr val="bg2">
                <a:shade val="50000"/>
              </a:schemeClr>
            </a:contourClr>
          </a:sp3d>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5556734" y="2998765"/>
            <a:ext cx="3053866"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a:xfrm>
            <a:off x="457200" y="6422064"/>
            <a:ext cx="2133600" cy="365125"/>
          </a:xfrm>
        </p:spPr>
        <p:txBody>
          <a:bodyPr/>
          <a:lstStyle/>
          <a:p>
            <a:fld id="{28E94F33-2ED7-40F2-BF05-E2C7E6089EC4}" type="datetimeFigureOut">
              <a:rPr lang="en-US" smtClean="0"/>
              <a:t>3/16/2011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7DCBF4F-9D8E-4D70-A4B8-1281E8965781}"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12" name="Freeform 11"/>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16" name="Freeform 15"/>
          <p:cNvSpPr>
            <a:spLocks/>
          </p:cNvSpPr>
          <p:nvPr/>
        </p:nvSpPr>
        <p:spPr bwMode="auto">
          <a:xfrm>
            <a:off x="7315200" y="0"/>
            <a:ext cx="1828800"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2082" y="1734"/>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Title Placeholder 8"/>
          <p:cNvSpPr>
            <a:spLocks noGrp="1"/>
          </p:cNvSpPr>
          <p:nvPr>
            <p:ph type="title"/>
          </p:nvPr>
        </p:nvSpPr>
        <p:spPr>
          <a:xfrm>
            <a:off x="457200" y="274638"/>
            <a:ext cx="7467600" cy="1143000"/>
          </a:xfrm>
          <a:prstGeom prst="rect">
            <a:avLst/>
          </a:prstGeom>
        </p:spPr>
        <p:txBody>
          <a:bodyPr vert="horz" lIns="45720" rIns="45720" anchor="ctr">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600200"/>
            <a:ext cx="7467600" cy="45259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422064"/>
            <a:ext cx="2133600" cy="365125"/>
          </a:xfrm>
          <a:prstGeom prst="rect">
            <a:avLst/>
          </a:prstGeom>
        </p:spPr>
        <p:txBody>
          <a:bodyPr vert="horz" bIns="0" anchor="b"/>
          <a:lstStyle>
            <a:lvl1pPr algn="l" eaLnBrk="1" latinLnBrk="0" hangingPunct="1">
              <a:defRPr kumimoji="0" sz="1000">
                <a:solidFill>
                  <a:schemeClr val="tx2">
                    <a:shade val="50000"/>
                  </a:schemeClr>
                </a:solidFill>
              </a:defRPr>
            </a:lvl1pPr>
          </a:lstStyle>
          <a:p>
            <a:fld id="{28E94F33-2ED7-40F2-BF05-E2C7E6089EC4}" type="datetimeFigureOut">
              <a:rPr lang="en-US" smtClean="0"/>
              <a:t>3/16/2011</a:t>
            </a:fld>
            <a:endParaRPr lang="en-US"/>
          </a:p>
        </p:txBody>
      </p:sp>
      <p:sp>
        <p:nvSpPr>
          <p:cNvPr id="22" name="Footer Placeholder 21"/>
          <p:cNvSpPr>
            <a:spLocks noGrp="1"/>
          </p:cNvSpPr>
          <p:nvPr>
            <p:ph type="ftr" sz="quarter" idx="3"/>
          </p:nvPr>
        </p:nvSpPr>
        <p:spPr>
          <a:xfrm>
            <a:off x="3124200" y="6422064"/>
            <a:ext cx="2895600" cy="365125"/>
          </a:xfrm>
          <a:prstGeom prst="rect">
            <a:avLst/>
          </a:prstGeom>
        </p:spPr>
        <p:txBody>
          <a:bodyPr vert="horz" lIns="0" rIns="0" bIns="0" anchor="b"/>
          <a:lstStyle>
            <a:lvl1pPr algn="ctr" eaLnBrk="1" latinLnBrk="0" hangingPunct="1">
              <a:defRPr kumimoji="0" sz="1000">
                <a:solidFill>
                  <a:schemeClr val="tx2">
                    <a:shade val="50000"/>
                  </a:schemeClr>
                </a:solidFill>
              </a:defRPr>
            </a:lvl1pPr>
          </a:lstStyle>
          <a:p>
            <a:endParaRPr lang="en-US"/>
          </a:p>
        </p:txBody>
      </p:sp>
      <p:sp>
        <p:nvSpPr>
          <p:cNvPr id="18" name="Slide Number Placeholder 17"/>
          <p:cNvSpPr>
            <a:spLocks noGrp="1"/>
          </p:cNvSpPr>
          <p:nvPr>
            <p:ph type="sldNum" sz="quarter" idx="4"/>
          </p:nvPr>
        </p:nvSpPr>
        <p:spPr>
          <a:xfrm>
            <a:off x="8153400" y="6422064"/>
            <a:ext cx="762000" cy="365125"/>
          </a:xfrm>
          <a:prstGeom prst="rect">
            <a:avLst/>
          </a:prstGeom>
        </p:spPr>
        <p:txBody>
          <a:bodyPr vert="horz" lIns="0" tIns="0" rIns="0" bIns="0" anchor="b"/>
          <a:lstStyle>
            <a:lvl1pPr algn="r" eaLnBrk="1" latinLnBrk="0" hangingPunct="1">
              <a:defRPr kumimoji="0" sz="1000">
                <a:solidFill>
                  <a:schemeClr val="tx2">
                    <a:shade val="50000"/>
                  </a:schemeClr>
                </a:solidFill>
              </a:defRPr>
            </a:lvl1pPr>
          </a:lstStyle>
          <a:p>
            <a:fld id="{57DCBF4F-9D8E-4D70-A4B8-1281E8965781}" type="slidenum">
              <a:rPr lang="en-US" smtClean="0"/>
              <a:t>‹#›</a:t>
            </a:fld>
            <a:endParaRPr lang="en-US"/>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20624"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722376" indent="-274320" algn="l" rtl="0" eaLnBrk="1" latinLnBrk="0" hangingPunct="1">
        <a:spcBef>
          <a:spcPct val="20000"/>
        </a:spcBef>
        <a:buClr>
          <a:schemeClr val="accent1"/>
        </a:buClr>
        <a:buSzPct val="90000"/>
        <a:buFont typeface="Wingdings 2"/>
        <a:buChar char=""/>
        <a:defRPr kumimoji="0" sz="2600" kern="1200">
          <a:solidFill>
            <a:schemeClr val="tx1"/>
          </a:solidFill>
          <a:latin typeface="+mn-lt"/>
          <a:ea typeface="+mn-ea"/>
          <a:cs typeface="+mn-cs"/>
        </a:defRPr>
      </a:lvl2pPr>
      <a:lvl3pPr marL="1005840" indent="-256032" algn="l" rtl="0" eaLnBrk="1" latinLnBrk="0" hangingPunct="1">
        <a:spcBef>
          <a:spcPct val="20000"/>
        </a:spcBef>
        <a:buClr>
          <a:schemeClr val="accent2"/>
        </a:buClr>
        <a:buSzPct val="85000"/>
        <a:buFont typeface="Arial"/>
        <a:buChar char="○"/>
        <a:defRPr kumimoji="0" sz="2400" kern="1200">
          <a:solidFill>
            <a:schemeClr val="tx1"/>
          </a:solidFill>
          <a:latin typeface="+mn-lt"/>
          <a:ea typeface="+mn-ea"/>
          <a:cs typeface="+mn-cs"/>
        </a:defRPr>
      </a:lvl3pPr>
      <a:lvl4pPr marL="1280160" indent="-237744" algn="l" rtl="0" eaLnBrk="1" latinLnBrk="0" hangingPunct="1">
        <a:spcBef>
          <a:spcPct val="20000"/>
        </a:spcBef>
        <a:buClr>
          <a:schemeClr val="accent3"/>
        </a:buClr>
        <a:buSzPct val="90000"/>
        <a:buFont typeface="Wingdings 2"/>
        <a:buChar char=""/>
        <a:defRPr kumimoji="0" sz="2000" kern="1200">
          <a:solidFill>
            <a:schemeClr val="tx1"/>
          </a:solidFill>
          <a:latin typeface="+mn-lt"/>
          <a:ea typeface="+mn-ea"/>
          <a:cs typeface="+mn-cs"/>
        </a:defRPr>
      </a:lvl4pPr>
      <a:lvl5pPr marL="1490472" indent="-182880" algn="l" rtl="0" eaLnBrk="1" latinLnBrk="0"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tnjn.com/print/5547/" TargetMode="External"/><Relationship Id="rId2" Type="http://schemas.openxmlformats.org/officeDocument/2006/relationships/hyperlink" Target="http://www.drugs.com/" TargetMode="External"/><Relationship Id="rId1" Type="http://schemas.openxmlformats.org/officeDocument/2006/relationships/slideLayout" Target="../slideLayouts/slideLayout2.xml"/><Relationship Id="rId5" Type="http://schemas.openxmlformats.org/officeDocument/2006/relationships/hyperlink" Target="http://www.mycitymeds.net/adderall-info.html?c=1&amp;kw=adderall" TargetMode="External"/><Relationship Id="rId4" Type="http://schemas.openxmlformats.org/officeDocument/2006/relationships/hyperlink" Target="http://intro.chem.okstate.edu/ChemSource/medicine/drugs.htm#bk6" TargetMode="Externa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image" Target="../media/image9.gi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29064" y="2590800"/>
            <a:ext cx="6480048" cy="1524000"/>
          </a:xfrm>
        </p:spPr>
        <p:txBody>
          <a:bodyPr>
            <a:normAutofit fontScale="90000"/>
          </a:bodyPr>
          <a:lstStyle/>
          <a:p>
            <a:r>
              <a:rPr lang="en-US" sz="6600" dirty="0" smtClean="0"/>
              <a:t>ADDERALL</a:t>
            </a:r>
            <a:br>
              <a:rPr lang="en-US" sz="6600" dirty="0" smtClean="0"/>
            </a:br>
            <a:endParaRPr lang="en-US" sz="6600" dirty="0"/>
          </a:p>
        </p:txBody>
      </p:sp>
      <p:sp>
        <p:nvSpPr>
          <p:cNvPr id="3" name="Subtitle 2"/>
          <p:cNvSpPr>
            <a:spLocks noGrp="1"/>
          </p:cNvSpPr>
          <p:nvPr>
            <p:ph type="subTitle" idx="1"/>
          </p:nvPr>
        </p:nvSpPr>
        <p:spPr>
          <a:xfrm>
            <a:off x="433050" y="609600"/>
            <a:ext cx="6480048" cy="1828800"/>
          </a:xfrm>
        </p:spPr>
        <p:txBody>
          <a:bodyPr/>
          <a:lstStyle/>
          <a:p>
            <a:pPr algn="ctr"/>
            <a:r>
              <a:rPr lang="en-US" sz="3200" dirty="0" smtClean="0"/>
              <a:t>Stimulants</a:t>
            </a:r>
          </a:p>
          <a:p>
            <a:r>
              <a:rPr lang="en-US" sz="1200" dirty="0" smtClean="0"/>
              <a:t>Ana Baird </a:t>
            </a:r>
          </a:p>
          <a:p>
            <a:r>
              <a:rPr lang="en-US" sz="1200" dirty="0" smtClean="0"/>
              <a:t>CHM-2210</a:t>
            </a:r>
          </a:p>
          <a:p>
            <a:r>
              <a:rPr lang="en-US" sz="1200" dirty="0" smtClean="0"/>
              <a:t>03-16-11</a:t>
            </a:r>
            <a:endParaRPr lang="en-US" sz="1200" dirty="0"/>
          </a:p>
        </p:txBody>
      </p:sp>
      <p:pic>
        <p:nvPicPr>
          <p:cNvPr id="4" name="Picture 3" descr="d16d512f-48e9-400e-8ac1-7cbd8dd61dc1-07.jpg"/>
          <p:cNvPicPr>
            <a:picLocks noChangeAspect="1"/>
          </p:cNvPicPr>
          <p:nvPr/>
        </p:nvPicPr>
        <p:blipFill>
          <a:blip r:embed="rId2" cstate="print"/>
          <a:stretch>
            <a:fillRect/>
          </a:stretch>
        </p:blipFill>
        <p:spPr>
          <a:xfrm>
            <a:off x="381000" y="4343400"/>
            <a:ext cx="3581400" cy="1806005"/>
          </a:xfrm>
          <a:prstGeom prst="rect">
            <a:avLst/>
          </a:prstGeom>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pPr algn="ctr"/>
            <a:r>
              <a:rPr lang="en-US" dirty="0" smtClean="0"/>
              <a:t>Sources</a:t>
            </a:r>
            <a:endParaRPr lang="en-US" dirty="0"/>
          </a:p>
        </p:txBody>
      </p:sp>
      <p:sp>
        <p:nvSpPr>
          <p:cNvPr id="5" name="Content Placeholder 4"/>
          <p:cNvSpPr>
            <a:spLocks noGrp="1"/>
          </p:cNvSpPr>
          <p:nvPr>
            <p:ph idx="1"/>
          </p:nvPr>
        </p:nvSpPr>
        <p:spPr/>
        <p:txBody>
          <a:bodyPr/>
          <a:lstStyle/>
          <a:p>
            <a:r>
              <a:rPr lang="en-US" dirty="0" smtClean="0">
                <a:hlinkClick r:id="rId2"/>
              </a:rPr>
              <a:t>www.drugs.com</a:t>
            </a:r>
            <a:endParaRPr lang="en-US" dirty="0" smtClean="0"/>
          </a:p>
          <a:p>
            <a:r>
              <a:rPr lang="en-US" dirty="0" smtClean="0">
                <a:hlinkClick r:id="rId3"/>
              </a:rPr>
              <a:t>http://tnjn.com/print/5547</a:t>
            </a:r>
            <a:r>
              <a:rPr lang="en-US" dirty="0" smtClean="0">
                <a:hlinkClick r:id="rId3"/>
              </a:rPr>
              <a:t>/</a:t>
            </a:r>
            <a:endParaRPr lang="en-US" dirty="0" smtClean="0"/>
          </a:p>
          <a:p>
            <a:r>
              <a:rPr lang="en-US" dirty="0" smtClean="0">
                <a:hlinkClick r:id="rId4"/>
              </a:rPr>
              <a:t>http://</a:t>
            </a:r>
            <a:r>
              <a:rPr lang="en-US" dirty="0" smtClean="0">
                <a:hlinkClick r:id="rId4"/>
              </a:rPr>
              <a:t>intro.chem.okstate.edu/ChemSource/medicine/drugs.htm#bk6</a:t>
            </a:r>
            <a:endParaRPr lang="en-US" dirty="0" smtClean="0"/>
          </a:p>
          <a:p>
            <a:r>
              <a:rPr lang="en-US" dirty="0" smtClean="0">
                <a:hlinkClick r:id="rId5"/>
              </a:rPr>
              <a:t>http://</a:t>
            </a:r>
            <a:r>
              <a:rPr lang="en-US" dirty="0" smtClean="0">
                <a:hlinkClick r:id="rId5"/>
              </a:rPr>
              <a:t>www.mycitymeds.net/adderall-info.html?c=1&amp;kw=adderall</a:t>
            </a:r>
            <a:endParaRPr lang="en-US" dirty="0" smtClean="0"/>
          </a:p>
          <a:p>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err="1" smtClean="0"/>
              <a:t>Adderall</a:t>
            </a:r>
            <a:r>
              <a:rPr lang="en-US" dirty="0" smtClean="0"/>
              <a:t/>
            </a:r>
            <a:br>
              <a:rPr lang="en-US" dirty="0" smtClean="0"/>
            </a:br>
            <a:r>
              <a:rPr lang="en-US" sz="2400" dirty="0" smtClean="0"/>
              <a:t>Generic Name: Amphetamine and </a:t>
            </a:r>
            <a:r>
              <a:rPr lang="en-US" sz="2400" dirty="0" err="1" smtClean="0"/>
              <a:t>dextroamphetamine</a:t>
            </a:r>
            <a:r>
              <a:rPr lang="en-US" sz="2400" dirty="0" smtClean="0"/>
              <a:t> Salts</a:t>
            </a:r>
            <a:endParaRPr lang="en-US" sz="2400" dirty="0"/>
          </a:p>
        </p:txBody>
      </p:sp>
      <p:pic>
        <p:nvPicPr>
          <p:cNvPr id="5" name="Content Placeholder 4" descr="adderall.jpg"/>
          <p:cNvPicPr>
            <a:picLocks noGrp="1" noChangeAspect="1"/>
          </p:cNvPicPr>
          <p:nvPr>
            <p:ph sz="half" idx="1"/>
          </p:nvPr>
        </p:nvPicPr>
        <p:blipFill>
          <a:blip r:embed="rId2" cstate="print"/>
          <a:stretch>
            <a:fillRect/>
          </a:stretch>
        </p:blipFill>
        <p:spPr>
          <a:xfrm>
            <a:off x="457200" y="2218939"/>
            <a:ext cx="3657600" cy="3288484"/>
          </a:xfrm>
        </p:spPr>
      </p:pic>
      <p:sp>
        <p:nvSpPr>
          <p:cNvPr id="4" name="Content Placeholder 3"/>
          <p:cNvSpPr>
            <a:spLocks noGrp="1"/>
          </p:cNvSpPr>
          <p:nvPr>
            <p:ph sz="half" idx="2"/>
          </p:nvPr>
        </p:nvSpPr>
        <p:spPr/>
        <p:txBody>
          <a:bodyPr>
            <a:normAutofit fontScale="92500"/>
          </a:bodyPr>
          <a:lstStyle/>
          <a:p>
            <a:r>
              <a:rPr lang="en-US" dirty="0" err="1" smtClean="0"/>
              <a:t>Adderall</a:t>
            </a:r>
            <a:r>
              <a:rPr lang="en-US" dirty="0" smtClean="0"/>
              <a:t> is a central nervous system stimulant. It affects chemicals in the brain and nerves that contribute to hyperactivity and impulse control. It is used for ADHD, attention deficit hyperactivity disorder, and narcolepsy.</a:t>
            </a:r>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a:t>
            </a:r>
            <a:r>
              <a:rPr lang="en-US" dirty="0" err="1" smtClean="0"/>
              <a:t>Adderall</a:t>
            </a:r>
            <a:r>
              <a:rPr lang="en-US" dirty="0" smtClean="0"/>
              <a:t> works?</a:t>
            </a:r>
            <a:endParaRPr lang="en-US" dirty="0"/>
          </a:p>
        </p:txBody>
      </p:sp>
      <p:pic>
        <p:nvPicPr>
          <p:cNvPr id="4" name="Content Placeholder 3" descr="brains1.jpg"/>
          <p:cNvPicPr>
            <a:picLocks noGrp="1" noChangeAspect="1"/>
          </p:cNvPicPr>
          <p:nvPr>
            <p:ph sz="half" idx="1"/>
          </p:nvPr>
        </p:nvPicPr>
        <p:blipFill>
          <a:blip r:embed="rId2" cstate="print"/>
          <a:stretch>
            <a:fillRect/>
          </a:stretch>
        </p:blipFill>
        <p:spPr>
          <a:xfrm>
            <a:off x="457200" y="2683310"/>
            <a:ext cx="3657600" cy="2359742"/>
          </a:xfrm>
        </p:spPr>
      </p:pic>
      <p:sp>
        <p:nvSpPr>
          <p:cNvPr id="5" name="Content Placeholder 4"/>
          <p:cNvSpPr>
            <a:spLocks noGrp="1"/>
          </p:cNvSpPr>
          <p:nvPr>
            <p:ph sz="half" idx="2"/>
          </p:nvPr>
        </p:nvSpPr>
        <p:spPr/>
        <p:txBody>
          <a:bodyPr>
            <a:normAutofit fontScale="92500" lnSpcReduction="10000"/>
          </a:bodyPr>
          <a:lstStyle/>
          <a:p>
            <a:r>
              <a:rPr lang="en-US" dirty="0" smtClean="0"/>
              <a:t>Schedule II Narcotic, in same class as cocaine, </a:t>
            </a:r>
            <a:r>
              <a:rPr lang="en-US" dirty="0" err="1" smtClean="0"/>
              <a:t>Adderall</a:t>
            </a:r>
            <a:r>
              <a:rPr lang="en-US" dirty="0" smtClean="0"/>
              <a:t> </a:t>
            </a:r>
            <a:r>
              <a:rPr lang="en-US" dirty="0" smtClean="0"/>
              <a:t>works by </a:t>
            </a:r>
            <a:r>
              <a:rPr lang="en-US" dirty="0" smtClean="0"/>
              <a:t>increasing the amount of </a:t>
            </a:r>
            <a:r>
              <a:rPr lang="en-US" dirty="0" err="1" smtClean="0"/>
              <a:t>norepinephrine</a:t>
            </a:r>
            <a:r>
              <a:rPr lang="en-US" dirty="0" smtClean="0"/>
              <a:t> and dopamine in the brain, the level of alertness, </a:t>
            </a:r>
            <a:r>
              <a:rPr lang="en-US" dirty="0" smtClean="0"/>
              <a:t>concentration, therefore the </a:t>
            </a:r>
            <a:r>
              <a:rPr lang="en-US" dirty="0" smtClean="0"/>
              <a:t>overall performance of a person is extremely </a:t>
            </a:r>
            <a:r>
              <a:rPr lang="en-US" dirty="0" smtClean="0"/>
              <a:t>heightened. </a:t>
            </a:r>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Side Effects</a:t>
            </a:r>
            <a:endParaRPr lang="en-US" dirty="0"/>
          </a:p>
        </p:txBody>
      </p:sp>
      <p:sp>
        <p:nvSpPr>
          <p:cNvPr id="5" name="Content Placeholder 4"/>
          <p:cNvSpPr>
            <a:spLocks noGrp="1"/>
          </p:cNvSpPr>
          <p:nvPr>
            <p:ph sz="half" idx="1"/>
          </p:nvPr>
        </p:nvSpPr>
        <p:spPr/>
        <p:txBody>
          <a:bodyPr>
            <a:normAutofit fontScale="92500" lnSpcReduction="20000"/>
          </a:bodyPr>
          <a:lstStyle/>
          <a:p>
            <a:r>
              <a:rPr lang="en-US" dirty="0" smtClean="0"/>
              <a:t>Common side effects are insomnia, heart palpitations, increase in blood pressure, dry mouth, loss of appetite, and extreme concentration. Students use these effects to their advantage by being able to continuously cram all night without loosing energy or concentration.</a:t>
            </a:r>
            <a:endParaRPr lang="en-US" dirty="0"/>
          </a:p>
        </p:txBody>
      </p:sp>
      <p:pic>
        <p:nvPicPr>
          <p:cNvPr id="7" name="Content Placeholder 6" descr="thumbnailCA4QQUCS.jpg"/>
          <p:cNvPicPr>
            <a:picLocks noGrp="1" noChangeAspect="1"/>
          </p:cNvPicPr>
          <p:nvPr>
            <p:ph sz="half" idx="2"/>
          </p:nvPr>
        </p:nvPicPr>
        <p:blipFill>
          <a:blip r:embed="rId2" cstate="print"/>
          <a:stretch>
            <a:fillRect/>
          </a:stretch>
        </p:blipFill>
        <p:spPr>
          <a:xfrm>
            <a:off x="4419600" y="3200400"/>
            <a:ext cx="2028825" cy="2857500"/>
          </a:xfrm>
        </p:spPr>
      </p:pic>
      <p:pic>
        <p:nvPicPr>
          <p:cNvPr id="10" name="Picture 9" descr="thumbnailCAD74RKA.jpg"/>
          <p:cNvPicPr>
            <a:picLocks noChangeAspect="1"/>
          </p:cNvPicPr>
          <p:nvPr/>
        </p:nvPicPr>
        <p:blipFill>
          <a:blip r:embed="rId3" cstate="print"/>
          <a:stretch>
            <a:fillRect/>
          </a:stretch>
        </p:blipFill>
        <p:spPr>
          <a:xfrm>
            <a:off x="6248400" y="533400"/>
            <a:ext cx="2371725" cy="2371725"/>
          </a:xfrm>
          <a:prstGeom prst="rect">
            <a:avLst/>
          </a:prstGeom>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More Side Effects</a:t>
            </a:r>
            <a:endParaRPr lang="en-US" dirty="0"/>
          </a:p>
        </p:txBody>
      </p:sp>
      <p:pic>
        <p:nvPicPr>
          <p:cNvPr id="5" name="Content Placeholder 4" descr="DilatedPupil.jpg"/>
          <p:cNvPicPr>
            <a:picLocks noGrp="1" noChangeAspect="1"/>
          </p:cNvPicPr>
          <p:nvPr>
            <p:ph sz="half" idx="1"/>
          </p:nvPr>
        </p:nvPicPr>
        <p:blipFill>
          <a:blip r:embed="rId2" cstate="print"/>
          <a:stretch>
            <a:fillRect/>
          </a:stretch>
        </p:blipFill>
        <p:spPr>
          <a:xfrm>
            <a:off x="1219200" y="2209800"/>
            <a:ext cx="2895600" cy="3383026"/>
          </a:xfrm>
        </p:spPr>
      </p:pic>
      <p:sp>
        <p:nvSpPr>
          <p:cNvPr id="4" name="Content Placeholder 3"/>
          <p:cNvSpPr>
            <a:spLocks noGrp="1"/>
          </p:cNvSpPr>
          <p:nvPr>
            <p:ph sz="half" idx="2"/>
          </p:nvPr>
        </p:nvSpPr>
        <p:spPr/>
        <p:txBody>
          <a:bodyPr>
            <a:normAutofit lnSpcReduction="10000"/>
          </a:bodyPr>
          <a:lstStyle/>
          <a:p>
            <a:r>
              <a:rPr lang="en-US" dirty="0" smtClean="0"/>
              <a:t>Pupils </a:t>
            </a:r>
            <a:r>
              <a:rPr lang="en-US" dirty="0" smtClean="0"/>
              <a:t>dilate. </a:t>
            </a:r>
            <a:r>
              <a:rPr lang="en-US" dirty="0" smtClean="0"/>
              <a:t>Users lose appetite, are talkative, grouchy and jumpy. Users get a bad complexion; the nose and mouth dry out. Users are either tired or overactive. If </a:t>
            </a:r>
            <a:r>
              <a:rPr lang="en-US" dirty="0" smtClean="0"/>
              <a:t>taken in high amounts users can </a:t>
            </a:r>
            <a:r>
              <a:rPr lang="en-US" dirty="0" smtClean="0"/>
              <a:t>get </a:t>
            </a:r>
            <a:r>
              <a:rPr lang="en-US" dirty="0" smtClean="0"/>
              <a:t>violent.</a:t>
            </a:r>
            <a:endParaRPr lang="en-US" dirty="0" smtClean="0"/>
          </a:p>
          <a:p>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err="1" smtClean="0"/>
              <a:t>Adderall</a:t>
            </a:r>
            <a:r>
              <a:rPr lang="en-US" dirty="0" smtClean="0"/>
              <a:t> Overdose</a:t>
            </a:r>
            <a:endParaRPr lang="en-US" dirty="0"/>
          </a:p>
        </p:txBody>
      </p:sp>
      <p:pic>
        <p:nvPicPr>
          <p:cNvPr id="5" name="Content Placeholder 4" descr="thumbnail.jpg"/>
          <p:cNvPicPr>
            <a:picLocks noGrp="1" noChangeAspect="1"/>
          </p:cNvPicPr>
          <p:nvPr>
            <p:ph sz="half" idx="1"/>
          </p:nvPr>
        </p:nvPicPr>
        <p:blipFill>
          <a:blip r:embed="rId2" cstate="print"/>
          <a:stretch>
            <a:fillRect/>
          </a:stretch>
        </p:blipFill>
        <p:spPr>
          <a:xfrm>
            <a:off x="457200" y="2057400"/>
            <a:ext cx="3581400" cy="3469664"/>
          </a:xfrm>
        </p:spPr>
      </p:pic>
      <p:sp>
        <p:nvSpPr>
          <p:cNvPr id="4" name="Content Placeholder 3"/>
          <p:cNvSpPr>
            <a:spLocks noGrp="1"/>
          </p:cNvSpPr>
          <p:nvPr>
            <p:ph sz="half" idx="2"/>
          </p:nvPr>
        </p:nvSpPr>
        <p:spPr/>
        <p:txBody>
          <a:bodyPr/>
          <a:lstStyle/>
          <a:p>
            <a:r>
              <a:rPr lang="en-US" dirty="0" err="1" smtClean="0"/>
              <a:t>Adderall</a:t>
            </a:r>
            <a:r>
              <a:rPr lang="en-US" dirty="0" smtClean="0"/>
              <a:t> abuse can be quite serious. Not only is highly addictive, but a build up of tolerance produces high risk for heart attacks, strokes, and seizures. </a:t>
            </a:r>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Illegal Use</a:t>
            </a:r>
            <a:endParaRPr lang="en-US" dirty="0"/>
          </a:p>
        </p:txBody>
      </p:sp>
      <p:sp>
        <p:nvSpPr>
          <p:cNvPr id="3" name="Content Placeholder 2"/>
          <p:cNvSpPr>
            <a:spLocks noGrp="1"/>
          </p:cNvSpPr>
          <p:nvPr>
            <p:ph sz="half" idx="1"/>
          </p:nvPr>
        </p:nvSpPr>
        <p:spPr>
          <a:xfrm>
            <a:off x="457200" y="1600200"/>
            <a:ext cx="2971800" cy="4525963"/>
          </a:xfrm>
        </p:spPr>
        <p:txBody>
          <a:bodyPr>
            <a:normAutofit/>
          </a:bodyPr>
          <a:lstStyle/>
          <a:p>
            <a:r>
              <a:rPr lang="en-US" dirty="0" smtClean="0"/>
              <a:t>Nonmedical use of </a:t>
            </a:r>
            <a:r>
              <a:rPr lang="en-US" dirty="0" err="1" smtClean="0"/>
              <a:t>Adderall</a:t>
            </a:r>
            <a:r>
              <a:rPr lang="en-US" dirty="0" smtClean="0"/>
              <a:t> is of special interest to Law Enforcement because it is a controlled substance and possession of it is a felony.</a:t>
            </a:r>
            <a:endParaRPr lang="en-US" dirty="0"/>
          </a:p>
        </p:txBody>
      </p:sp>
      <p:pic>
        <p:nvPicPr>
          <p:cNvPr id="5" name="Content Placeholder 4" descr="thumbnailCA0NBTO0.jpg"/>
          <p:cNvPicPr>
            <a:picLocks noGrp="1" noChangeAspect="1"/>
          </p:cNvPicPr>
          <p:nvPr>
            <p:ph sz="half" idx="2"/>
          </p:nvPr>
        </p:nvPicPr>
        <p:blipFill>
          <a:blip r:embed="rId2" cstate="print"/>
          <a:stretch>
            <a:fillRect/>
          </a:stretch>
        </p:blipFill>
        <p:spPr>
          <a:xfrm>
            <a:off x="3886200" y="304800"/>
            <a:ext cx="5047013" cy="3886200"/>
          </a:xfrm>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dirty="0" smtClean="0"/>
              <a:t>Chemical Structure Comparison</a:t>
            </a:r>
            <a:endParaRPr lang="en-US" dirty="0"/>
          </a:p>
        </p:txBody>
      </p:sp>
      <p:pic>
        <p:nvPicPr>
          <p:cNvPr id="4" name="Content Placeholder 3" descr="18ff1oe0.gif"/>
          <p:cNvPicPr>
            <a:picLocks noGrp="1" noChangeAspect="1"/>
          </p:cNvPicPr>
          <p:nvPr>
            <p:ph idx="1"/>
          </p:nvPr>
        </p:nvPicPr>
        <p:blipFill>
          <a:blip r:embed="rId2" cstate="print"/>
          <a:stretch>
            <a:fillRect/>
          </a:stretch>
        </p:blipFill>
        <p:spPr>
          <a:xfrm>
            <a:off x="2209801" y="1676400"/>
            <a:ext cx="3657600" cy="4458017"/>
          </a:xfrm>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dirty="0" smtClean="0"/>
              <a:t>Is it worth the risks?</a:t>
            </a:r>
            <a:br>
              <a:rPr lang="en-US" dirty="0" smtClean="0"/>
            </a:br>
            <a:r>
              <a:rPr lang="en-US" dirty="0" smtClean="0"/>
              <a:t>Think long-term!</a:t>
            </a:r>
            <a:endParaRPr lang="en-US" dirty="0"/>
          </a:p>
        </p:txBody>
      </p:sp>
      <p:pic>
        <p:nvPicPr>
          <p:cNvPr id="4" name="Content Placeholder 3" descr="thumbnailCA33RCG0.jpg"/>
          <p:cNvPicPr>
            <a:picLocks noGrp="1" noChangeAspect="1"/>
          </p:cNvPicPr>
          <p:nvPr>
            <p:ph idx="1"/>
          </p:nvPr>
        </p:nvPicPr>
        <p:blipFill>
          <a:blip r:embed="rId2" cstate="print"/>
          <a:stretch>
            <a:fillRect/>
          </a:stretch>
        </p:blipFill>
        <p:spPr>
          <a:xfrm>
            <a:off x="1219200" y="1981200"/>
            <a:ext cx="4343400" cy="3583305"/>
          </a:xfrm>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Technic">
  <a:themeElements>
    <a:clrScheme name="Technic">
      <a:dk1>
        <a:sysClr val="windowText" lastClr="000000"/>
      </a:dk1>
      <a:lt1>
        <a:sysClr val="window" lastClr="FFFFFF"/>
      </a:lt1>
      <a:dk2>
        <a:srgbClr val="3B3B3B"/>
      </a:dk2>
      <a:lt2>
        <a:srgbClr val="D4D2D0"/>
      </a:lt2>
      <a:accent1>
        <a:srgbClr val="6EA0B0"/>
      </a:accent1>
      <a:accent2>
        <a:srgbClr val="CCAF0A"/>
      </a:accent2>
      <a:accent3>
        <a:srgbClr val="8D89A4"/>
      </a:accent3>
      <a:accent4>
        <a:srgbClr val="748560"/>
      </a:accent4>
      <a:accent5>
        <a:srgbClr val="9E9273"/>
      </a:accent5>
      <a:accent6>
        <a:srgbClr val="7E848D"/>
      </a:accent6>
      <a:hlink>
        <a:srgbClr val="00C8C3"/>
      </a:hlink>
      <a:folHlink>
        <a:srgbClr val="A116E0"/>
      </a:folHlink>
    </a:clrScheme>
    <a:fontScheme name="Technic">
      <a:majorFont>
        <a:latin typeface="Franklin Gothic Book"/>
        <a:ea typeface=""/>
        <a:cs typeface=""/>
        <a:font script="Jpan" typeface="ＭＳ Ｐゴシック"/>
        <a:font script="Hang" typeface="HY견고딕"/>
        <a:font script="Hans" typeface="宋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HGｺﾞｼｯｸM"/>
        <a:font script="Hang" typeface="HY중고딕"/>
        <a:font script="Hans" typeface="黑体"/>
        <a:font script="Hant" typeface="微軟正黑體"/>
        <a:font script="Arab" typeface="Tahoma"/>
        <a:font script="Hebr" typeface="Levenim MT"/>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Technic</Template>
  <TotalTime>99</TotalTime>
  <Words>268</Words>
  <Application>Microsoft Office PowerPoint</Application>
  <PresentationFormat>On-screen Show (4:3)</PresentationFormat>
  <Paragraphs>24</Paragraphs>
  <Slides>10</Slides>
  <Notes>0</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Technic</vt:lpstr>
      <vt:lpstr>ADDERALL </vt:lpstr>
      <vt:lpstr>Adderall Generic Name: Amphetamine and dextroamphetamine Salts</vt:lpstr>
      <vt:lpstr>How Adderall works?</vt:lpstr>
      <vt:lpstr>Side Effects</vt:lpstr>
      <vt:lpstr>More Side Effects</vt:lpstr>
      <vt:lpstr>Adderall Overdose</vt:lpstr>
      <vt:lpstr> Illegal Use</vt:lpstr>
      <vt:lpstr>Chemical Structure Comparison</vt:lpstr>
      <vt:lpstr>Is it worth the risks? Think long-term!</vt:lpstr>
      <vt:lpstr>Sources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ADDERALL</dc:title>
  <dc:creator>Ana Baird</dc:creator>
  <cp:lastModifiedBy>Ana Baird</cp:lastModifiedBy>
  <cp:revision>33</cp:revision>
  <dcterms:created xsi:type="dcterms:W3CDTF">2011-03-16T15:12:27Z</dcterms:created>
  <dcterms:modified xsi:type="dcterms:W3CDTF">2011-03-16T16:51:55Z</dcterms:modified>
</cp:coreProperties>
</file>